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3" r:id="rId5"/>
    <p:sldId id="257" r:id="rId6"/>
    <p:sldId id="276" r:id="rId7"/>
    <p:sldId id="258" r:id="rId8"/>
    <p:sldId id="259" r:id="rId9"/>
    <p:sldId id="277" r:id="rId10"/>
    <p:sldId id="272" r:id="rId11"/>
    <p:sldId id="271" r:id="rId12"/>
    <p:sldId id="278" r:id="rId13"/>
    <p:sldId id="270" r:id="rId14"/>
    <p:sldId id="269" r:id="rId15"/>
    <p:sldId id="279" r:id="rId16"/>
    <p:sldId id="268" r:id="rId17"/>
    <p:sldId id="267" r:id="rId18"/>
    <p:sldId id="280" r:id="rId19"/>
    <p:sldId id="266" r:id="rId20"/>
    <p:sldId id="265" r:id="rId21"/>
    <p:sldId id="281" r:id="rId22"/>
    <p:sldId id="264" r:id="rId23"/>
    <p:sldId id="263" r:id="rId24"/>
    <p:sldId id="282" r:id="rId25"/>
    <p:sldId id="262" r:id="rId26"/>
    <p:sldId id="261" r:id="rId27"/>
    <p:sldId id="26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92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9B15D-A257-4915-A23E-6087DA386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CAA2E7-1D99-472F-99A2-1A97F6892F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48A0F-7283-409B-AB39-7428E0131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EAED8-96E1-435D-A176-473812A11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CB20A-EF26-486F-8331-1FF035FBF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182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B882E-F23E-46EB-801E-B4944DD15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6BC556-A977-49E0-A421-E8285897B4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8D63E-EB61-4001-AAAF-23F7BF59D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C9295-1A05-4986-954F-E8CADE0CC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5421A-D6B8-45A2-8A1A-732B4A194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114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109249-C68E-4609-90F2-5CD51E3693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03C7B7-0B65-4FD7-8F36-5572492E2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68F7E-EBEE-4DA2-A35F-916B24232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7B762-9CD2-4F87-AE73-0F04AE455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66E76-AE65-47CC-8887-47DB76824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553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2C615-9D96-4CD6-B889-B8D5D0F7C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E3488-4FD0-4E11-AF61-FCC0588FC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E536F-4105-4A08-8262-0EB1E3F39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75A97-A5B9-4274-B26B-37D396AD4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650D0-8CB0-44A7-A3F9-E08B7534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362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563C7-8F91-446D-9616-CE7CC629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16FB74-2B9E-4807-9942-18F303AF1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83770-F9FC-4B3C-9017-D99072C9C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40117-DE54-49A0-A00B-D5BE31F01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E8A35-CFA6-4499-A752-7195F271B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29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CCD5D-CF89-4B28-A8D0-5E5926933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E64CE-DB4B-4599-B516-85AD4B3FED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6BFD70-8ACB-42DD-88BA-2EE57BCD36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057558-7559-44FA-AE46-DE777E705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FBCCF-18E4-4870-8AF2-8F0B077DB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60DD4-3B62-4452-B3EB-1C2794972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252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03FD4-E463-4A52-9405-4C20ACE1C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9050FD-6890-4D1D-A4EC-C97B77D8B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17B05C-4931-489E-9028-D2BEACD8F0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4CFF17-9AD4-4D18-8143-1F5EE30D8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D7686F-B043-423E-B05D-A741BDB64E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F0078-2FA6-496C-AAC7-CF78FBAD6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2EB040-B3F2-4B81-9082-C5C0A10EC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70990F-8914-4C37-BF6E-F9D748174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25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6B126-20DF-4B23-8A4C-6DD3B2B11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04D267-2E49-4A13-AE5A-E4A232CA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E70576-0725-496A-8C72-CF58472F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EC9BCE-8292-40C6-9171-CCB6EDE04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89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1F6B84-5D0A-4001-B5D2-8DE8CC5B3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FFEAE3-014B-4480-960B-44D933F5F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5C07C5-70DF-429A-8550-485F2E43D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11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F3B56-E26A-45DE-B70F-9C442711F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0D0F7-FECD-40A0-8695-51ACA0CA83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50284-3DCF-491C-BB4B-2AFC63485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D197C-4040-42BE-9031-B45BC3DF0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D99A0-9C20-407C-AFC4-0AB6E710B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84710F-9391-4EE2-A77A-108CC7E6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972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92445-55D7-48B6-8273-739FC9945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C9639-B01A-4468-ACDC-F0C00F91A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F7CCF1-5CCC-4601-A7C2-228C442754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1B3EE-87C5-499E-8917-03869B59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9D26C-2AB7-42D2-A313-220EC971C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B4775-8553-48D2-963F-E9BF9F37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55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0AAEA6-A936-4D71-9188-CD76C03C3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09E025-671A-45C5-8D37-58878DFA5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11F52-71D3-4229-B12E-6E940B29D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45D92-F8CE-4B39-BE29-54508717A173}" type="datetimeFigureOut">
              <a:rPr lang="en-GB" smtClean="0"/>
              <a:t>12/08/2017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9A7D3-66B3-4734-B770-0D9C4B5E03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63961-CE1B-4705-ACB1-8951F1023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927B9-3183-4AC7-914D-0433A3F2A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65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4607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 err="1">
                <a:latin typeface="+mn-lt"/>
              </a:rPr>
              <a:t>Bydd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cadw’r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oergell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ar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dymheredd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rhwng</a:t>
            </a:r>
            <a:r>
              <a:rPr lang="en-GB" sz="4800" b="1" dirty="0">
                <a:latin typeface="+mn-lt"/>
              </a:rPr>
              <a:t> 0°C a 5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°C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arafu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tyfiant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germau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er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mwyn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cadw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bwyd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ddiogel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tan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ei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ddyddiad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‘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defnyddio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erbyn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’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neu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‘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ar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ei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orau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</a:rPr>
              <a:t>cyn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</a:rPr>
              <a:t>’.</a:t>
            </a: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022832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17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4 </a:t>
            </a:r>
            <a:r>
              <a:rPr lang="en-GB" b="1" dirty="0" err="1">
                <a:latin typeface="+mn-lt"/>
              </a:rPr>
              <a:t>Hanfod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Diogelwch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y </a:t>
            </a:r>
            <a:r>
              <a:rPr lang="en-GB" b="1" dirty="0" err="1">
                <a:latin typeface="+mn-lt"/>
              </a:rPr>
              <a:t>mae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angen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fod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ymwybodol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ohonyn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nhw</a:t>
            </a:r>
            <a:r>
              <a:rPr lang="en-GB" b="1" dirty="0">
                <a:latin typeface="+mn-lt"/>
              </a:rPr>
              <a:t> yn y </a:t>
            </a:r>
            <a:r>
              <a:rPr lang="en-GB" b="1" dirty="0" err="1">
                <a:latin typeface="+mn-lt"/>
              </a:rPr>
              <a:t>cartef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6F3E7C-5F73-405F-9118-008E6221B786}"/>
              </a:ext>
            </a:extLst>
          </p:cNvPr>
          <p:cNvSpPr txBox="1"/>
          <p:nvPr/>
        </p:nvSpPr>
        <p:spPr>
          <a:xfrm>
            <a:off x="838199" y="2386236"/>
            <a:ext cx="86434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Byrddau</a:t>
            </a:r>
            <a:r>
              <a:rPr lang="en-GB" sz="3600" b="1" dirty="0"/>
              <a:t> </a:t>
            </a:r>
            <a:r>
              <a:rPr lang="en-GB" sz="3600" b="1" dirty="0" err="1"/>
              <a:t>torri</a:t>
            </a:r>
            <a:r>
              <a:rPr lang="en-GB" sz="3600" b="1" dirty="0"/>
              <a:t>, </a:t>
            </a:r>
            <a:r>
              <a:rPr lang="en-GB" sz="3600" b="1" dirty="0" err="1"/>
              <a:t>Cadachau</a:t>
            </a:r>
            <a:r>
              <a:rPr lang="en-GB" sz="3600" b="1" dirty="0"/>
              <a:t>, 	</a:t>
            </a:r>
            <a:r>
              <a:rPr lang="en-GB" sz="3600" b="1" dirty="0" err="1"/>
              <a:t>Popty</a:t>
            </a:r>
            <a:r>
              <a:rPr lang="en-GB" sz="3600" b="1" dirty="0"/>
              <a:t>/</a:t>
            </a:r>
            <a:r>
              <a:rPr lang="en-GB" sz="3600" b="1" dirty="0" err="1"/>
              <a:t>Ffwrn</a:t>
            </a:r>
            <a:r>
              <a:rPr lang="en-GB" sz="3600" b="1" dirty="0"/>
              <a:t>, a </a:t>
            </a:r>
            <a:r>
              <a:rPr lang="en-GB" sz="3600" b="1" dirty="0" err="1"/>
              <a:t>Chytleri</a:t>
            </a:r>
            <a:endParaRPr lang="en-GB" sz="3600" b="1" dirty="0"/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Cyw</a:t>
            </a:r>
            <a:r>
              <a:rPr lang="en-GB" sz="3600" b="1" dirty="0"/>
              <a:t> </a:t>
            </a:r>
            <a:r>
              <a:rPr lang="en-GB" sz="3600" b="1" dirty="0" err="1"/>
              <a:t>iar</a:t>
            </a:r>
            <a:r>
              <a:rPr lang="en-GB" sz="3600" b="1" dirty="0"/>
              <a:t>, </a:t>
            </a:r>
            <a:r>
              <a:rPr lang="en-GB" sz="3600" b="1" dirty="0" err="1"/>
              <a:t>Cyri</a:t>
            </a:r>
            <a:r>
              <a:rPr lang="en-GB" sz="3600" b="1" dirty="0"/>
              <a:t>, </a:t>
            </a:r>
            <a:r>
              <a:rPr lang="en-GB" sz="3600" b="1" dirty="0" err="1"/>
              <a:t>Sglodion</a:t>
            </a:r>
            <a:r>
              <a:rPr lang="en-GB" sz="3600" b="1" dirty="0"/>
              <a:t>, Caws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Cwstard</a:t>
            </a:r>
            <a:r>
              <a:rPr lang="en-GB" sz="3600" b="1" dirty="0"/>
              <a:t>, </a:t>
            </a:r>
            <a:r>
              <a:rPr lang="en-GB" sz="3600" b="1" dirty="0" err="1"/>
              <a:t>Cacen</a:t>
            </a:r>
            <a:r>
              <a:rPr lang="en-GB" sz="3600" b="1" dirty="0"/>
              <a:t>, </a:t>
            </a:r>
            <a:r>
              <a:rPr lang="en-GB" sz="3600" b="1" dirty="0" err="1"/>
              <a:t>Siocled</a:t>
            </a:r>
            <a:r>
              <a:rPr lang="en-GB" sz="3600" b="1" dirty="0"/>
              <a:t>, </a:t>
            </a:r>
            <a:r>
              <a:rPr lang="en-GB" sz="3600" b="1" dirty="0" err="1"/>
              <a:t>Hufen</a:t>
            </a:r>
            <a:endParaRPr lang="en-GB" sz="3600" b="1" dirty="0"/>
          </a:p>
          <a:p>
            <a:r>
              <a:rPr lang="en-GB" sz="3600" b="1" dirty="0"/>
              <a:t>Ch. </a:t>
            </a:r>
            <a:r>
              <a:rPr lang="en-GB" sz="3600" b="1" dirty="0" err="1"/>
              <a:t>Coginio</a:t>
            </a:r>
            <a:r>
              <a:rPr lang="en-GB" sz="3600" b="1" dirty="0"/>
              <a:t>, </a:t>
            </a:r>
            <a:r>
              <a:rPr lang="en-GB" sz="3600" b="1" dirty="0" err="1"/>
              <a:t>Glanhau</a:t>
            </a:r>
            <a:r>
              <a:rPr lang="en-GB" sz="3600" b="1" dirty="0"/>
              <a:t>, </a:t>
            </a:r>
            <a:r>
              <a:rPr lang="en-GB" sz="3600" b="1" dirty="0" err="1"/>
              <a:t>Oeri</a:t>
            </a:r>
            <a:r>
              <a:rPr lang="en-GB" sz="3600" b="1" dirty="0"/>
              <a:t> a </a:t>
            </a:r>
            <a:r>
              <a:rPr lang="en-GB" sz="3600" b="1" dirty="0" err="1"/>
              <a:t>Croeshalogi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179585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17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4 </a:t>
            </a:r>
            <a:r>
              <a:rPr lang="en-GB" b="1" dirty="0" err="1">
                <a:latin typeface="+mn-lt"/>
              </a:rPr>
              <a:t>Hanfod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Diogelwch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y </a:t>
            </a:r>
            <a:r>
              <a:rPr lang="en-GB" b="1" dirty="0" err="1">
                <a:latin typeface="+mn-lt"/>
              </a:rPr>
              <a:t>mae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angen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fod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ymwybodol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ohonyn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nhw</a:t>
            </a:r>
            <a:r>
              <a:rPr lang="en-GB" b="1" dirty="0">
                <a:latin typeface="+mn-lt"/>
              </a:rPr>
              <a:t> yn y </a:t>
            </a:r>
            <a:r>
              <a:rPr lang="en-GB" b="1" dirty="0" err="1">
                <a:latin typeface="+mn-lt"/>
              </a:rPr>
              <a:t>cartef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6F3E7C-5F73-405F-9118-008E6221B786}"/>
              </a:ext>
            </a:extLst>
          </p:cNvPr>
          <p:cNvSpPr txBox="1"/>
          <p:nvPr/>
        </p:nvSpPr>
        <p:spPr>
          <a:xfrm>
            <a:off x="838199" y="2386236"/>
            <a:ext cx="86434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lang="en-GB" sz="3600" b="1" dirty="0">
              <a:solidFill>
                <a:prstClr val="black"/>
              </a:solidFill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3600" b="1" dirty="0">
                <a:solidFill>
                  <a:prstClr val="black"/>
                </a:solidFill>
                <a:latin typeface="Calibri" panose="020F0502020204030204"/>
              </a:rPr>
              <a:t>Ch.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Coginio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Glanhau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Oeri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Croeshalogi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83247"/>
            <a:ext cx="10515600" cy="1325563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</a:pP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Mae’r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4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Hanfod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Diogelwch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Bwyd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dy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atgoffa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goginio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ac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oeri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bwyd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iawn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,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glanhau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dwylo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ac offer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iawn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ac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atal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croeshalogi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i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gadw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bwyd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yn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ddiogel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yn y </a:t>
            </a:r>
            <a:r>
              <a:rPr lang="en-GB" sz="48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cartref</a:t>
            </a:r>
            <a: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.</a:t>
            </a:r>
            <a:br>
              <a:rPr lang="en-GB" sz="4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951002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ffordd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orau</a:t>
            </a:r>
            <a:r>
              <a:rPr lang="en-GB" b="1" dirty="0">
                <a:latin typeface="+mn-lt"/>
              </a:rPr>
              <a:t> o </a:t>
            </a:r>
            <a:r>
              <a:rPr lang="en-GB" b="1" dirty="0" err="1">
                <a:latin typeface="+mn-lt"/>
              </a:rPr>
              <a:t>sychu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ddwylo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121EEC-9AC2-448C-B846-87F3A28EE8AB}"/>
              </a:ext>
            </a:extLst>
          </p:cNvPr>
          <p:cNvSpPr txBox="1"/>
          <p:nvPr/>
        </p:nvSpPr>
        <p:spPr>
          <a:xfrm>
            <a:off x="838200" y="2057400"/>
            <a:ext cx="81000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Gyda</a:t>
            </a:r>
            <a:r>
              <a:rPr lang="en-GB" sz="3600" b="1" dirty="0"/>
              <a:t> </a:t>
            </a:r>
            <a:r>
              <a:rPr lang="en-GB" sz="3600" b="1" dirty="0" err="1"/>
              <a:t>thywel</a:t>
            </a:r>
            <a:r>
              <a:rPr lang="en-GB" sz="3600" b="1" dirty="0"/>
              <a:t> </a:t>
            </a:r>
            <a:r>
              <a:rPr lang="en-GB" sz="3600" b="1" dirty="0" err="1"/>
              <a:t>papur</a:t>
            </a:r>
            <a:r>
              <a:rPr lang="en-GB" sz="3600" b="1" dirty="0"/>
              <a:t> y </a:t>
            </a:r>
            <a:r>
              <a:rPr lang="en-GB" sz="3600" b="1" dirty="0" err="1"/>
              <a:t>gelli</a:t>
            </a:r>
            <a:r>
              <a:rPr lang="en-GB" sz="3600" b="1" dirty="0"/>
              <a:t> di </a:t>
            </a:r>
            <a:r>
              <a:rPr lang="en-GB" sz="3600" b="1" dirty="0" err="1"/>
              <a:t>ei</a:t>
            </a:r>
            <a:r>
              <a:rPr lang="en-GB" sz="3600" b="1" dirty="0"/>
              <a:t> </a:t>
            </a:r>
            <a:r>
              <a:rPr lang="en-GB" sz="3600" b="1" dirty="0" err="1"/>
              <a:t>daflu</a:t>
            </a:r>
            <a:r>
              <a:rPr lang="en-GB" sz="3600" b="1" dirty="0"/>
              <a:t> </a:t>
            </a:r>
            <a:r>
              <a:rPr lang="en-GB" sz="3600" b="1" dirty="0" err="1"/>
              <a:t>i</a:t>
            </a:r>
            <a:r>
              <a:rPr lang="en-GB" sz="3600" b="1" dirty="0"/>
              <a:t> 	</a:t>
            </a:r>
            <a:r>
              <a:rPr lang="en-GB" sz="3600" b="1" dirty="0" err="1"/>
              <a:t>ffwrdd</a:t>
            </a:r>
            <a:r>
              <a:rPr lang="en-GB" sz="3600" b="1" dirty="0"/>
              <a:t>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Gyda</a:t>
            </a:r>
            <a:r>
              <a:rPr lang="en-GB" sz="3600" b="1" dirty="0"/>
              <a:t> </a:t>
            </a:r>
            <a:r>
              <a:rPr lang="en-GB" sz="3600" b="1" dirty="0" err="1"/>
              <a:t>thywel</a:t>
            </a:r>
            <a:r>
              <a:rPr lang="en-GB" sz="3600" b="1" dirty="0"/>
              <a:t> </a:t>
            </a:r>
            <a:r>
              <a:rPr lang="en-GB" sz="3600" b="1" dirty="0" err="1"/>
              <a:t>sychu</a:t>
            </a:r>
            <a:r>
              <a:rPr lang="en-GB" sz="3600" b="1" dirty="0"/>
              <a:t> </a:t>
            </a:r>
            <a:r>
              <a:rPr lang="en-GB" sz="3600" b="1" dirty="0" err="1"/>
              <a:t>llestri</a:t>
            </a:r>
            <a:endParaRPr lang="en-GB" sz="3600" b="1" dirty="0"/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Ar</a:t>
            </a:r>
            <a:r>
              <a:rPr lang="en-GB" sz="3600" b="1" dirty="0"/>
              <a:t> </a:t>
            </a:r>
            <a:r>
              <a:rPr lang="en-GB" sz="3600" b="1" dirty="0" err="1"/>
              <a:t>dy</a:t>
            </a:r>
            <a:r>
              <a:rPr lang="en-GB" sz="3600" b="1" dirty="0"/>
              <a:t> </a:t>
            </a:r>
            <a:r>
              <a:rPr lang="en-GB" sz="3600" b="1" dirty="0" err="1"/>
              <a:t>siwmper</a:t>
            </a:r>
            <a:endParaRPr lang="en-GB" sz="3600" b="1" dirty="0"/>
          </a:p>
          <a:p>
            <a:r>
              <a:rPr lang="en-GB" sz="3600" b="1" dirty="0"/>
              <a:t>Ch. </a:t>
            </a:r>
            <a:r>
              <a:rPr lang="en-GB" sz="3600" b="1" dirty="0" err="1"/>
              <a:t>Ar</a:t>
            </a:r>
            <a:r>
              <a:rPr lang="en-GB" sz="3600" b="1" dirty="0"/>
              <a:t> </a:t>
            </a:r>
            <a:r>
              <a:rPr lang="en-GB" sz="3600" b="1" dirty="0" err="1"/>
              <a:t>dy</a:t>
            </a:r>
            <a:r>
              <a:rPr lang="en-GB" sz="3600" b="1" dirty="0"/>
              <a:t> </a:t>
            </a:r>
            <a:r>
              <a:rPr lang="en-GB" sz="3600" b="1" dirty="0" err="1"/>
              <a:t>ffedog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94627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yw’r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ffordd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orau</a:t>
            </a:r>
            <a:r>
              <a:rPr lang="en-GB" b="1" dirty="0">
                <a:latin typeface="+mn-lt"/>
              </a:rPr>
              <a:t> o </a:t>
            </a:r>
            <a:r>
              <a:rPr lang="en-GB" b="1" dirty="0" err="1">
                <a:latin typeface="+mn-lt"/>
              </a:rPr>
              <a:t>sychu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ddwylo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121EEC-9AC2-448C-B846-87F3A28EE8AB}"/>
              </a:ext>
            </a:extLst>
          </p:cNvPr>
          <p:cNvSpPr txBox="1"/>
          <p:nvPr/>
        </p:nvSpPr>
        <p:spPr>
          <a:xfrm>
            <a:off x="838200" y="2057400"/>
            <a:ext cx="8100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Gyda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thywel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papur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gelli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daflu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ffwrdd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29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1887"/>
            <a:ext cx="10515600" cy="1325563"/>
          </a:xfrm>
        </p:spPr>
        <p:txBody>
          <a:bodyPr>
            <a:noAutofit/>
          </a:bodyPr>
          <a:lstStyle/>
          <a:p>
            <a:r>
              <a:rPr lang="en-GB" sz="4000" b="1" dirty="0" err="1">
                <a:latin typeface="+mn-lt"/>
              </a:rPr>
              <a:t>Cofia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sychu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dy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ddwylo</a:t>
            </a:r>
            <a:r>
              <a:rPr lang="en-GB" sz="4000" b="1" dirty="0">
                <a:latin typeface="+mn-lt"/>
              </a:rPr>
              <a:t> yn </a:t>
            </a:r>
            <a:r>
              <a:rPr lang="en-GB" sz="4000" b="1" dirty="0" err="1">
                <a:latin typeface="+mn-lt"/>
              </a:rPr>
              <a:t>drylwyr</a:t>
            </a:r>
            <a:r>
              <a:rPr lang="en-GB" sz="4000" b="1" dirty="0">
                <a:latin typeface="+mn-lt"/>
              </a:rPr>
              <a:t>. </a:t>
            </a:r>
            <a:r>
              <a:rPr lang="en-GB" sz="4000" b="1" dirty="0" err="1">
                <a:latin typeface="+mn-lt"/>
              </a:rPr>
              <a:t>Os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ydyn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nhw’n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wlyb</a:t>
            </a:r>
            <a:r>
              <a:rPr lang="en-GB" sz="4000" b="1" dirty="0">
                <a:latin typeface="+mn-lt"/>
              </a:rPr>
              <a:t>, </a:t>
            </a:r>
            <a:r>
              <a:rPr lang="en-GB" sz="4000" b="1" dirty="0" err="1">
                <a:latin typeface="+mn-lt"/>
              </a:rPr>
              <a:t>byddan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nhw’n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lledaenu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germau</a:t>
            </a:r>
            <a:r>
              <a:rPr lang="en-GB" sz="4000" b="1" dirty="0">
                <a:latin typeface="+mn-lt"/>
              </a:rPr>
              <a:t> yn haws. </a:t>
            </a:r>
            <a:r>
              <a:rPr lang="en-GB" sz="4000" b="1" dirty="0" err="1">
                <a:latin typeface="+mn-lt"/>
              </a:rPr>
              <a:t>Yr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opsiwn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mwyaf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diogel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yw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defnyddio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tywelion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cegin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taflu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i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ffwrdd</a:t>
            </a:r>
            <a:r>
              <a:rPr lang="en-GB" sz="4000" b="1" dirty="0">
                <a:latin typeface="+mn-lt"/>
              </a:rPr>
              <a:t>, </a:t>
            </a:r>
            <a:r>
              <a:rPr lang="en-GB" sz="4000" b="1" dirty="0" err="1">
                <a:latin typeface="+mn-lt"/>
              </a:rPr>
              <a:t>neu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fel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arall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defnyddia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dywel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yr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wyt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ti’n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ei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ddefnyddio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i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sychu</a:t>
            </a:r>
            <a:r>
              <a:rPr lang="en-GB" sz="4000" b="1" dirty="0">
                <a:latin typeface="+mn-lt"/>
              </a:rPr>
              <a:t> </a:t>
            </a:r>
            <a:r>
              <a:rPr lang="en-GB" sz="4000" b="1" dirty="0" err="1">
                <a:latin typeface="+mn-lt"/>
              </a:rPr>
              <a:t>dwylo</a:t>
            </a:r>
            <a:r>
              <a:rPr lang="en-GB" sz="4000" b="1" dirty="0">
                <a:latin typeface="+mn-lt"/>
              </a:rPr>
              <a:t> yn </a:t>
            </a:r>
            <a:r>
              <a:rPr lang="en-GB" sz="4000" b="1" dirty="0" err="1">
                <a:latin typeface="+mn-lt"/>
              </a:rPr>
              <a:t>unig</a:t>
            </a:r>
            <a:r>
              <a:rPr lang="en-GB" sz="4000" b="1" dirty="0">
                <a:latin typeface="+mn-lt"/>
              </a:rPr>
              <a:t>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947465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21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Pa </a:t>
            </a:r>
            <a:r>
              <a:rPr lang="en-GB" b="1" dirty="0" err="1">
                <a:latin typeface="+mn-lt"/>
              </a:rPr>
              <a:t>fwydydd</a:t>
            </a:r>
            <a:r>
              <a:rPr lang="en-GB" b="1" dirty="0">
                <a:latin typeface="+mn-lt"/>
              </a:rPr>
              <a:t> y </a:t>
            </a:r>
            <a:r>
              <a:rPr lang="en-GB" b="1" dirty="0" err="1">
                <a:latin typeface="+mn-lt"/>
              </a:rPr>
              <a:t>mae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gofyn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trin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ofalus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mwyn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atal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germau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rhag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lledaenu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fwydydd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eraill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1DF572-14DE-40DE-A881-723C51529EC7}"/>
              </a:ext>
            </a:extLst>
          </p:cNvPr>
          <p:cNvSpPr txBox="1"/>
          <p:nvPr/>
        </p:nvSpPr>
        <p:spPr>
          <a:xfrm>
            <a:off x="838200" y="2563837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Bwyd</a:t>
            </a:r>
            <a:r>
              <a:rPr lang="en-GB" sz="3600" b="1" dirty="0"/>
              <a:t> </a:t>
            </a:r>
            <a:r>
              <a:rPr lang="en-GB" sz="3600" b="1" dirty="0" err="1"/>
              <a:t>amrwd</a:t>
            </a:r>
            <a:r>
              <a:rPr lang="en-GB" sz="3600" b="1" dirty="0"/>
              <a:t>, (cig </a:t>
            </a:r>
            <a:r>
              <a:rPr lang="en-GB" sz="3600" b="1" dirty="0" err="1"/>
              <a:t>amrwd</a:t>
            </a:r>
            <a:r>
              <a:rPr lang="en-GB" sz="3600" b="1" dirty="0"/>
              <a:t>, </a:t>
            </a:r>
            <a:r>
              <a:rPr lang="en-GB" sz="3600" b="1" dirty="0" err="1"/>
              <a:t>pysgod</a:t>
            </a:r>
            <a:r>
              <a:rPr lang="en-GB" sz="3600" b="1" dirty="0"/>
              <a:t> 	</a:t>
            </a:r>
            <a:r>
              <a:rPr lang="en-GB" sz="3600" b="1" dirty="0" err="1"/>
              <a:t>amrwd</a:t>
            </a:r>
            <a:r>
              <a:rPr lang="en-GB" sz="3600" b="1" dirty="0"/>
              <a:t>, </a:t>
            </a:r>
            <a:r>
              <a:rPr lang="en-GB" sz="3600" b="1" dirty="0" err="1"/>
              <a:t>llysiau</a:t>
            </a:r>
            <a:r>
              <a:rPr lang="en-GB" sz="3600" b="1" dirty="0"/>
              <a:t> </a:t>
            </a:r>
            <a:r>
              <a:rPr lang="en-GB" sz="3600" b="1" dirty="0" err="1"/>
              <a:t>rhydd</a:t>
            </a:r>
            <a:r>
              <a:rPr lang="en-GB" sz="3600" b="1" dirty="0"/>
              <a:t> </a:t>
            </a:r>
            <a:r>
              <a:rPr lang="en-GB" sz="3600" b="1" dirty="0" err="1"/>
              <a:t>sydd</a:t>
            </a:r>
            <a:r>
              <a:rPr lang="en-GB" sz="3600" b="1" dirty="0"/>
              <a:t> â </a:t>
            </a:r>
            <a:r>
              <a:rPr lang="en-GB" sz="3600" b="1" dirty="0" err="1"/>
              <a:t>phridd</a:t>
            </a:r>
            <a:r>
              <a:rPr lang="en-GB" sz="3600" b="1" dirty="0"/>
              <a:t> 	</a:t>
            </a:r>
            <a:r>
              <a:rPr lang="en-GB" sz="3600" b="1" dirty="0" err="1"/>
              <a:t>arnynt</a:t>
            </a:r>
            <a:r>
              <a:rPr lang="en-GB" sz="3600" b="1" dirty="0"/>
              <a:t> a </a:t>
            </a:r>
            <a:r>
              <a:rPr lang="en-GB" sz="3600" b="1" dirty="0" err="1"/>
              <a:t>wyau</a:t>
            </a:r>
            <a:r>
              <a:rPr lang="en-GB" sz="3600" b="1" dirty="0"/>
              <a:t>).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Bwyd</a:t>
            </a:r>
            <a:r>
              <a:rPr lang="en-GB" sz="3600" b="1" dirty="0"/>
              <a:t> </a:t>
            </a:r>
            <a:r>
              <a:rPr lang="en-GB" sz="3600" b="1" dirty="0" err="1"/>
              <a:t>sydd</a:t>
            </a:r>
            <a:r>
              <a:rPr lang="en-GB" sz="3600" b="1" dirty="0"/>
              <a:t> </a:t>
            </a:r>
            <a:r>
              <a:rPr lang="en-GB" sz="3600" b="1" dirty="0" err="1"/>
              <a:t>wedi’i</a:t>
            </a:r>
            <a:r>
              <a:rPr lang="en-GB" sz="3600" b="1" dirty="0"/>
              <a:t> </a:t>
            </a:r>
            <a:r>
              <a:rPr lang="en-GB" sz="3600" b="1" dirty="0" err="1"/>
              <a:t>goginio</a:t>
            </a:r>
            <a:endParaRPr lang="en-GB" sz="3600" b="1" dirty="0"/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Bwyd</a:t>
            </a:r>
            <a:r>
              <a:rPr lang="en-GB" sz="3600" b="1" dirty="0"/>
              <a:t> </a:t>
            </a:r>
            <a:r>
              <a:rPr lang="en-GB" sz="3600" b="1" dirty="0" err="1"/>
              <a:t>tun</a:t>
            </a:r>
            <a:endParaRPr lang="en-GB" sz="3600" b="1" dirty="0"/>
          </a:p>
          <a:p>
            <a:r>
              <a:rPr lang="en-GB" sz="3600" b="1" dirty="0"/>
              <a:t>Ch. </a:t>
            </a:r>
            <a:r>
              <a:rPr lang="en-GB" sz="3600" b="1" dirty="0" err="1"/>
              <a:t>Bwyd</a:t>
            </a:r>
            <a:r>
              <a:rPr lang="en-GB" sz="3600" b="1" dirty="0"/>
              <a:t> </a:t>
            </a:r>
            <a:r>
              <a:rPr lang="en-GB" sz="3600" b="1" dirty="0" err="1"/>
              <a:t>wedi’i</a:t>
            </a:r>
            <a:r>
              <a:rPr lang="en-GB" sz="3600" b="1" dirty="0"/>
              <a:t> </a:t>
            </a:r>
            <a:r>
              <a:rPr lang="en-GB" sz="3600" b="1" dirty="0" err="1"/>
              <a:t>sychu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4215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021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Pa </a:t>
            </a:r>
            <a:r>
              <a:rPr lang="en-GB" b="1" dirty="0" err="1">
                <a:latin typeface="+mn-lt"/>
              </a:rPr>
              <a:t>fwydydd</a:t>
            </a:r>
            <a:r>
              <a:rPr lang="en-GB" b="1" dirty="0">
                <a:latin typeface="+mn-lt"/>
              </a:rPr>
              <a:t> y </a:t>
            </a:r>
            <a:r>
              <a:rPr lang="en-GB" b="1" dirty="0" err="1">
                <a:latin typeface="+mn-lt"/>
              </a:rPr>
              <a:t>mae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gofyn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trin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ofalus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mwyn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atal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germau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rhag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lledaenu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fwydydd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eraill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1DF572-14DE-40DE-A881-723C51529EC7}"/>
              </a:ext>
            </a:extLst>
          </p:cNvPr>
          <p:cNvSpPr txBox="1"/>
          <p:nvPr/>
        </p:nvSpPr>
        <p:spPr>
          <a:xfrm>
            <a:off x="838200" y="2563837"/>
            <a:ext cx="830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Bwyd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amrwd, 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(cig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amrwd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pysgod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amrwd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llysiau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rhydd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sydd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â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phridd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arnynt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wyau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54253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9351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Gall </a:t>
            </a:r>
            <a:r>
              <a:rPr lang="en-GB" sz="4800" b="1" dirty="0" err="1">
                <a:latin typeface="+mn-lt"/>
              </a:rPr>
              <a:t>bwyd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amrwd</a:t>
            </a:r>
            <a:r>
              <a:rPr lang="en-GB" sz="4800" b="1" dirty="0">
                <a:latin typeface="+mn-lt"/>
              </a:rPr>
              <a:t>, (cig </a:t>
            </a:r>
            <a:r>
              <a:rPr lang="en-GB" sz="4800" b="1" dirty="0" err="1">
                <a:latin typeface="+mn-lt"/>
              </a:rPr>
              <a:t>amrwd</a:t>
            </a:r>
            <a:r>
              <a:rPr lang="en-GB" sz="4800" b="1" dirty="0">
                <a:latin typeface="+mn-lt"/>
              </a:rPr>
              <a:t>, </a:t>
            </a:r>
            <a:r>
              <a:rPr lang="en-GB" sz="4800" b="1" dirty="0" err="1">
                <a:latin typeface="+mn-lt"/>
              </a:rPr>
              <a:t>pysgod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amrwd</a:t>
            </a:r>
            <a:r>
              <a:rPr lang="en-GB" sz="4800" b="1" dirty="0">
                <a:latin typeface="+mn-lt"/>
              </a:rPr>
              <a:t>, </a:t>
            </a:r>
            <a:r>
              <a:rPr lang="en-GB" sz="4800" b="1" dirty="0" err="1">
                <a:latin typeface="+mn-lt"/>
              </a:rPr>
              <a:t>llysiau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rhydd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sydd</a:t>
            </a:r>
            <a:r>
              <a:rPr lang="en-GB" sz="4800" b="1" dirty="0">
                <a:latin typeface="+mn-lt"/>
              </a:rPr>
              <a:t> â </a:t>
            </a:r>
            <a:r>
              <a:rPr lang="en-GB" sz="4800" b="1" dirty="0" err="1">
                <a:latin typeface="+mn-lt"/>
              </a:rPr>
              <a:t>phridd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arnynt</a:t>
            </a:r>
            <a:r>
              <a:rPr lang="en-GB" sz="4800" b="1" dirty="0">
                <a:latin typeface="+mn-lt"/>
              </a:rPr>
              <a:t> a </a:t>
            </a:r>
            <a:r>
              <a:rPr lang="en-GB" sz="4800" b="1" dirty="0" err="1">
                <a:latin typeface="+mn-lt"/>
              </a:rPr>
              <a:t>wyau</a:t>
            </a:r>
            <a:r>
              <a:rPr lang="en-GB" sz="4800" b="1" dirty="0">
                <a:latin typeface="+mn-lt"/>
              </a:rPr>
              <a:t>), </a:t>
            </a:r>
            <a:r>
              <a:rPr lang="en-GB" sz="4800" b="1" dirty="0" err="1">
                <a:latin typeface="+mn-lt"/>
              </a:rPr>
              <a:t>gynnwys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germau</a:t>
            </a:r>
            <a:r>
              <a:rPr lang="en-GB" sz="4800" b="1" dirty="0">
                <a:latin typeface="+mn-lt"/>
              </a:rPr>
              <a:t> a all </a:t>
            </a:r>
            <a:r>
              <a:rPr lang="en-GB" sz="4800" b="1" dirty="0" err="1">
                <a:latin typeface="+mn-lt"/>
              </a:rPr>
              <a:t>achosi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gwenwyn</a:t>
            </a:r>
            <a:r>
              <a:rPr lang="en-GB" sz="4800" b="1" dirty="0">
                <a:latin typeface="+mn-lt"/>
              </a:rPr>
              <a:t> </a:t>
            </a:r>
            <a:r>
              <a:rPr lang="en-GB" sz="4800" b="1" dirty="0" err="1">
                <a:latin typeface="+mn-lt"/>
              </a:rPr>
              <a:t>bwyd</a:t>
            </a:r>
            <a:r>
              <a:rPr lang="en-GB" sz="4800" b="1" dirty="0">
                <a:latin typeface="+mn-lt"/>
              </a:rPr>
              <a:t>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38302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wastad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olchi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cyn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trin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2C24FE-E2CB-4896-9978-E949047F72C3}"/>
              </a:ext>
            </a:extLst>
          </p:cNvPr>
          <p:cNvSpPr txBox="1"/>
          <p:nvPr/>
        </p:nvSpPr>
        <p:spPr>
          <a:xfrm>
            <a:off x="838200" y="2423160"/>
            <a:ext cx="81000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Y </a:t>
            </a:r>
            <a:r>
              <a:rPr lang="en-GB" sz="4000" b="1" dirty="0" err="1"/>
              <a:t>Bwyd</a:t>
            </a:r>
            <a:endParaRPr lang="en-GB" sz="4000" b="1" dirty="0"/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</a:t>
            </a:r>
            <a:r>
              <a:rPr lang="en-GB" sz="4000" b="1" dirty="0" err="1"/>
              <a:t>Dy</a:t>
            </a:r>
            <a:r>
              <a:rPr lang="en-GB" sz="4000" b="1" dirty="0"/>
              <a:t> </a:t>
            </a:r>
            <a:r>
              <a:rPr lang="en-GB" sz="4000" b="1" dirty="0" err="1"/>
              <a:t>ddwylo</a:t>
            </a:r>
            <a:r>
              <a:rPr lang="en-GB" sz="4000" b="1" dirty="0"/>
              <a:t>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</a:t>
            </a:r>
            <a:r>
              <a:rPr lang="en-GB" sz="4000" b="1" dirty="0" err="1"/>
              <a:t>Dy</a:t>
            </a:r>
            <a:r>
              <a:rPr lang="en-GB" sz="4000" b="1" dirty="0"/>
              <a:t> </a:t>
            </a:r>
            <a:r>
              <a:rPr lang="en-GB" sz="4000" b="1" dirty="0" err="1"/>
              <a:t>anifail</a:t>
            </a:r>
            <a:r>
              <a:rPr lang="en-GB" sz="4000" b="1" dirty="0"/>
              <a:t> </a:t>
            </a:r>
            <a:r>
              <a:rPr lang="en-GB" sz="4000" b="1" dirty="0" err="1"/>
              <a:t>anwes</a:t>
            </a:r>
            <a:endParaRPr lang="en-GB" sz="4000" b="1" dirty="0"/>
          </a:p>
          <a:p>
            <a:r>
              <a:rPr lang="en-GB" sz="4000" b="1" dirty="0"/>
              <a:t>Ch. </a:t>
            </a:r>
            <a:r>
              <a:rPr lang="en-GB" sz="4000" b="1" dirty="0" err="1"/>
              <a:t>Dy</a:t>
            </a:r>
            <a:r>
              <a:rPr lang="en-GB" sz="4000" b="1" dirty="0"/>
              <a:t> </a:t>
            </a:r>
            <a:r>
              <a:rPr lang="en-GB" sz="4000" b="1" dirty="0" err="1"/>
              <a:t>draed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387003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5465"/>
            <a:ext cx="10515600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Rwyt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wedi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defynyddio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hanner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tun</a:t>
            </a:r>
            <a:r>
              <a:rPr lang="en-GB" b="1" dirty="0">
                <a:latin typeface="+mn-lt"/>
              </a:rPr>
              <a:t> o </a:t>
            </a:r>
            <a:r>
              <a:rPr lang="en-GB" b="1" dirty="0" err="1">
                <a:latin typeface="+mn-lt"/>
              </a:rPr>
              <a:t>ffa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pob</a:t>
            </a:r>
            <a:r>
              <a:rPr lang="en-GB" b="1" dirty="0">
                <a:latin typeface="+mn-lt"/>
              </a:rPr>
              <a:t>. Beth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wneud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â’r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gweddil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08395A-737C-4080-95A5-192973201E9B}"/>
              </a:ext>
            </a:extLst>
          </p:cNvPr>
          <p:cNvSpPr txBox="1"/>
          <p:nvPr/>
        </p:nvSpPr>
        <p:spPr>
          <a:xfrm>
            <a:off x="838200" y="2194560"/>
            <a:ext cx="8282940" cy="397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Rhoi’r</a:t>
            </a:r>
            <a:r>
              <a:rPr lang="en-GB" sz="3600" b="1" dirty="0"/>
              <a:t> </a:t>
            </a:r>
            <a:r>
              <a:rPr lang="en-GB" sz="3600" b="1" dirty="0" err="1"/>
              <a:t>tun</a:t>
            </a:r>
            <a:r>
              <a:rPr lang="en-GB" sz="3600" b="1" dirty="0"/>
              <a:t> yn </a:t>
            </a:r>
            <a:r>
              <a:rPr lang="en-GB" sz="3600" b="1" dirty="0" err="1"/>
              <a:t>yr</a:t>
            </a:r>
            <a:r>
              <a:rPr lang="en-GB" sz="3600" b="1" dirty="0"/>
              <a:t> </a:t>
            </a:r>
            <a:r>
              <a:rPr lang="en-GB" sz="3600" b="1" dirty="0" err="1"/>
              <a:t>oergell</a:t>
            </a:r>
            <a:endParaRPr lang="en-GB" sz="3600" b="1" dirty="0"/>
          </a:p>
          <a:p>
            <a:pPr marL="342900" lvl="0" indent="-342900">
              <a:spcAft>
                <a:spcPts val="1000"/>
              </a:spcAft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Rhoi’r</a:t>
            </a:r>
            <a:r>
              <a:rPr lang="en-GB" sz="3600" b="1" dirty="0"/>
              <a:t> </a:t>
            </a:r>
            <a:r>
              <a:rPr lang="en-GB" sz="3600" b="1" dirty="0" err="1"/>
              <a:t>tun</a:t>
            </a:r>
            <a:r>
              <a:rPr lang="en-GB" sz="3600" b="1" dirty="0"/>
              <a:t> yn </a:t>
            </a: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ôl yn y cwpwrdd</a:t>
            </a:r>
          </a:p>
          <a:p>
            <a:pPr marL="342900" lvl="0" indent="-342900">
              <a:spcAft>
                <a:spcPts val="100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roi i’r ci</a:t>
            </a:r>
          </a:p>
          <a:p>
            <a:pPr>
              <a:spcAft>
                <a:spcPts val="1000"/>
              </a:spcAft>
            </a:pPr>
            <a:r>
              <a:rPr lang="cy-GB" sz="3600" b="1" dirty="0"/>
              <a:t>Ch. Rhoi'r gweddill mewn twb plastig, ei 	orchuddio, a'i roi yn yr oergell </a:t>
            </a:r>
            <a:endParaRPr lang="en-GB" sz="3600" b="1" dirty="0"/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en-GB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lphaUcPeriod"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9897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5465"/>
            <a:ext cx="10515600" cy="1325563"/>
          </a:xfrm>
        </p:spPr>
        <p:txBody>
          <a:bodyPr/>
          <a:lstStyle/>
          <a:p>
            <a:r>
              <a:rPr lang="en-GB" b="1" dirty="0" err="1">
                <a:latin typeface="+mn-lt"/>
              </a:rPr>
              <a:t>Rwyt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wedi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defynyddio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hanner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tun</a:t>
            </a:r>
            <a:r>
              <a:rPr lang="en-GB" b="1" dirty="0">
                <a:latin typeface="+mn-lt"/>
              </a:rPr>
              <a:t> o </a:t>
            </a:r>
            <a:r>
              <a:rPr lang="en-GB" b="1" dirty="0" err="1">
                <a:latin typeface="+mn-lt"/>
              </a:rPr>
              <a:t>ffa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pob</a:t>
            </a:r>
            <a:r>
              <a:rPr lang="en-GB" b="1" dirty="0">
                <a:latin typeface="+mn-lt"/>
              </a:rPr>
              <a:t>. Beth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wneud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a’r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gweddil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08395A-737C-4080-95A5-192973201E9B}"/>
              </a:ext>
            </a:extLst>
          </p:cNvPr>
          <p:cNvSpPr txBox="1"/>
          <p:nvPr/>
        </p:nvSpPr>
        <p:spPr>
          <a:xfrm>
            <a:off x="838200" y="2194560"/>
            <a:ext cx="8282940" cy="3970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</a:rPr>
              <a:t>Ch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Rhoi'r gweddill mewn twb plastig, ei 	orchuddio, a'i roi yn yr oergell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6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2849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 gwagio'r bwyd o'r tun yn atal adwaith cemegol rhwng y tun a'r bwyd sy'n gallu achosi llygriad metelaidd.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644527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580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Mae mam yn coginio swper ac mae dy gath yn cerdded ar yr arwynebau gwaith. A ddylet ti</a:t>
            </a: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1C32C6-2CCD-4F07-BC47-D3F15D46CFFB}"/>
              </a:ext>
            </a:extLst>
          </p:cNvPr>
          <p:cNvSpPr txBox="1"/>
          <p:nvPr/>
        </p:nvSpPr>
        <p:spPr>
          <a:xfrm>
            <a:off x="868680" y="2537460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Adael</a:t>
            </a:r>
            <a:r>
              <a:rPr lang="en-GB" sz="3600" b="1" dirty="0"/>
              <a:t> y </a:t>
            </a:r>
            <a:r>
              <a:rPr lang="en-GB" sz="3600" b="1" dirty="0" err="1"/>
              <a:t>gath</a:t>
            </a:r>
            <a:r>
              <a:rPr lang="en-GB" sz="3600" b="1" dirty="0"/>
              <a:t> </a:t>
            </a:r>
            <a:r>
              <a:rPr lang="en-GB" sz="3600" b="1" dirty="0" err="1"/>
              <a:t>ar</a:t>
            </a:r>
            <a:r>
              <a:rPr lang="en-GB" sz="3600" b="1" dirty="0"/>
              <a:t> </a:t>
            </a:r>
            <a:r>
              <a:rPr lang="en-GB" sz="3600" b="1" dirty="0" err="1"/>
              <a:t>yr</a:t>
            </a:r>
            <a:r>
              <a:rPr lang="en-GB" sz="3600" b="1" dirty="0"/>
              <a:t> </a:t>
            </a:r>
            <a:r>
              <a:rPr lang="en-GB" sz="3600" b="1" dirty="0" err="1"/>
              <a:t>arwynebau</a:t>
            </a:r>
            <a:endParaRPr lang="en-GB" sz="3600" b="1" dirty="0"/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Gwneud</a:t>
            </a:r>
            <a:r>
              <a:rPr lang="en-GB" sz="3600" b="1" dirty="0"/>
              <a:t> yn  </a:t>
            </a:r>
            <a:r>
              <a:rPr lang="cy-GB" sz="3600" b="1" dirty="0"/>
              <a:t>siŵr bod y gath ar lawr 	y gegin</a:t>
            </a:r>
          </a:p>
          <a:p>
            <a:pPr marL="342900" indent="-342900">
              <a:buFont typeface="+mj-lt"/>
              <a:buAutoNum type="alphaUcPeriod"/>
            </a:pPr>
            <a:r>
              <a:rPr lang="cy-GB" sz="3600" b="1" dirty="0"/>
              <a:t>   Cael gwared ar y gath o’r gegin </a:t>
            </a:r>
          </a:p>
          <a:p>
            <a:r>
              <a:rPr lang="cy-GB" sz="3600" b="1" dirty="0"/>
              <a:t>Ch. Dweud wrth dy fam am roi’r gorau i 	goginio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64177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580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Mae mam yn coginio swper ac mae dy gath yn cerdded ar yr arwynebau gwaith. A ddylet ti</a:t>
            </a: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1C32C6-2CCD-4F07-BC47-D3F15D46CFFB}"/>
              </a:ext>
            </a:extLst>
          </p:cNvPr>
          <p:cNvSpPr txBox="1"/>
          <p:nvPr/>
        </p:nvSpPr>
        <p:spPr>
          <a:xfrm>
            <a:off x="868680" y="2537460"/>
            <a:ext cx="777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lang="cy-GB" sz="36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  Cael gwared ar y gath o’r gegin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991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036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 anifeiliaid yn cario germau ar eu cyrff, yn eu cegau ac yn eu stumogau, a allai gael eu trosglwyddo i fwyd os wyt ti'n eu gadael yn y gegin.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876188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459500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75102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Beth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wastad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olchi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cyn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trin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2C24FE-E2CB-4896-9978-E949047F72C3}"/>
              </a:ext>
            </a:extLst>
          </p:cNvPr>
          <p:cNvSpPr txBox="1"/>
          <p:nvPr/>
        </p:nvSpPr>
        <p:spPr>
          <a:xfrm>
            <a:off x="838200" y="2423160"/>
            <a:ext cx="81000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 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Dy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ddwylo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59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5617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Gall </a:t>
            </a:r>
            <a:r>
              <a:rPr lang="en-GB" sz="5400" b="1" dirty="0" err="1">
                <a:latin typeface="+mn-lt"/>
              </a:rPr>
              <a:t>golchi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dy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ddwylo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cyn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trin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bwyd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atal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germau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rhag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halogi’r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bwyd</a:t>
            </a:r>
            <a:endParaRPr lang="en-GB" sz="54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360115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Mae bacteria yn </a:t>
            </a:r>
            <a:r>
              <a:rPr lang="en-GB" b="1" dirty="0" err="1">
                <a:latin typeface="+mn-lt"/>
              </a:rPr>
              <a:t>rhy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fach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allu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gweld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nhw</a:t>
            </a:r>
            <a:r>
              <a:rPr lang="en-GB" b="1" dirty="0">
                <a:latin typeface="+mn-lt"/>
              </a:rPr>
              <a:t>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BCC17E-0ABA-4349-A5BB-49069BAE6745}"/>
              </a:ext>
            </a:extLst>
          </p:cNvPr>
          <p:cNvSpPr txBox="1"/>
          <p:nvPr/>
        </p:nvSpPr>
        <p:spPr>
          <a:xfrm>
            <a:off x="708660" y="2606040"/>
            <a:ext cx="79781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</a:t>
            </a:r>
            <a:r>
              <a:rPr lang="en-GB" sz="4000" b="1" dirty="0" err="1"/>
              <a:t>Gwir</a:t>
            </a:r>
            <a:endParaRPr lang="en-GB" sz="4000" b="1" dirty="0"/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</a:t>
            </a:r>
            <a:r>
              <a:rPr lang="en-GB" sz="4000" b="1" dirty="0" err="1"/>
              <a:t>Gau</a:t>
            </a:r>
            <a:endParaRPr lang="en-GB" sz="4000" b="1" dirty="0"/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</a:t>
            </a:r>
            <a:r>
              <a:rPr lang="en-GB" sz="4000" b="1" dirty="0" err="1"/>
              <a:t>Rhai</a:t>
            </a:r>
            <a:r>
              <a:rPr lang="en-GB" sz="4000" b="1" dirty="0"/>
              <a:t>, </a:t>
            </a:r>
            <a:r>
              <a:rPr lang="en-GB" sz="4000" b="1" dirty="0" err="1"/>
              <a:t>ond</a:t>
            </a:r>
            <a:r>
              <a:rPr lang="en-GB" sz="4000" b="1" dirty="0"/>
              <a:t> </a:t>
            </a:r>
            <a:r>
              <a:rPr lang="en-GB" sz="4000" b="1" dirty="0" err="1"/>
              <a:t>nid</a:t>
            </a:r>
            <a:r>
              <a:rPr lang="en-GB" sz="4000" b="1" dirty="0"/>
              <a:t> </a:t>
            </a:r>
            <a:r>
              <a:rPr lang="en-GB" sz="4000" b="1" dirty="0" err="1"/>
              <a:t>pob</a:t>
            </a:r>
            <a:r>
              <a:rPr lang="en-GB" sz="4000" b="1" dirty="0"/>
              <a:t> un</a:t>
            </a:r>
          </a:p>
          <a:p>
            <a:r>
              <a:rPr lang="en-GB" sz="4000" b="1" dirty="0"/>
              <a:t>Ch. </a:t>
            </a:r>
            <a:r>
              <a:rPr lang="en-GB" sz="4000" b="1" dirty="0" err="1"/>
              <a:t>Dwi’n</a:t>
            </a:r>
            <a:r>
              <a:rPr lang="en-GB" sz="4000" b="1" dirty="0"/>
              <a:t> </a:t>
            </a:r>
            <a:r>
              <a:rPr lang="en-GB" sz="4000" b="1" dirty="0" err="1"/>
              <a:t>gallu</a:t>
            </a:r>
            <a:r>
              <a:rPr lang="en-GB" sz="4000" b="1" dirty="0"/>
              <a:t> </a:t>
            </a:r>
            <a:r>
              <a:rPr lang="en-GB" sz="4000" b="1" dirty="0" err="1"/>
              <a:t>gweld</a:t>
            </a:r>
            <a:r>
              <a:rPr lang="en-GB" sz="4000" b="1" dirty="0"/>
              <a:t> </a:t>
            </a:r>
            <a:r>
              <a:rPr lang="en-GB" sz="4000" b="1" dirty="0" err="1"/>
              <a:t>pob</a:t>
            </a:r>
            <a:r>
              <a:rPr lang="en-GB" sz="4000" b="1" dirty="0"/>
              <a:t> dim!</a:t>
            </a:r>
          </a:p>
        </p:txBody>
      </p:sp>
    </p:spTree>
    <p:extLst>
      <p:ext uri="{BB962C8B-B14F-4D97-AF65-F5344CB8AC3E}">
        <p14:creationId xmlns:p14="http://schemas.microsoft.com/office/powerpoint/2010/main" val="359511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Mae bacteria yn </a:t>
            </a:r>
            <a:r>
              <a:rPr lang="en-GB" b="1" dirty="0" err="1">
                <a:latin typeface="+mn-lt"/>
              </a:rPr>
              <a:t>rhy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fach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allu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eu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gweld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nhw</a:t>
            </a:r>
            <a:r>
              <a:rPr lang="en-GB" b="1" dirty="0">
                <a:latin typeface="+mn-lt"/>
              </a:rPr>
              <a:t>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BCC17E-0ABA-4349-A5BB-49069BAE6745}"/>
              </a:ext>
            </a:extLst>
          </p:cNvPr>
          <p:cNvSpPr txBox="1"/>
          <p:nvPr/>
        </p:nvSpPr>
        <p:spPr>
          <a:xfrm>
            <a:off x="708660" y="2606040"/>
            <a:ext cx="7978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GB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Gwir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4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86294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Dim </a:t>
            </a:r>
            <a:r>
              <a:rPr lang="en-GB" sz="5400" b="1" dirty="0" err="1">
                <a:latin typeface="+mn-lt"/>
              </a:rPr>
              <a:t>ond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drwy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feicrosgop</a:t>
            </a:r>
            <a:r>
              <a:rPr lang="en-GB" sz="5400" b="1" dirty="0">
                <a:latin typeface="+mn-lt"/>
              </a:rPr>
              <a:t> y </a:t>
            </a:r>
            <a:r>
              <a:rPr lang="en-GB" sz="5400" b="1" dirty="0" err="1">
                <a:latin typeface="+mn-lt"/>
              </a:rPr>
              <a:t>mae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modd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gweld</a:t>
            </a:r>
            <a:r>
              <a:rPr lang="en-GB" sz="5400" b="1" dirty="0">
                <a:latin typeface="+mn-lt"/>
              </a:rPr>
              <a:t> bacteria. Mae </a:t>
            </a:r>
            <a:r>
              <a:rPr lang="en-GB" sz="5400" b="1" dirty="0" err="1">
                <a:latin typeface="+mn-lt"/>
              </a:rPr>
              <a:t>miliwn</a:t>
            </a:r>
            <a:r>
              <a:rPr lang="en-GB" sz="5400" b="1" dirty="0">
                <a:latin typeface="+mn-lt"/>
              </a:rPr>
              <a:t> o </a:t>
            </a:r>
            <a:r>
              <a:rPr lang="en-GB" sz="5400" b="1" dirty="0" err="1">
                <a:latin typeface="+mn-lt"/>
              </a:rPr>
              <a:t>facteria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gwenwyn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bwyd</a:t>
            </a:r>
            <a:r>
              <a:rPr lang="en-GB" sz="5400" b="1" dirty="0">
                <a:latin typeface="+mn-lt"/>
              </a:rPr>
              <a:t> yn </a:t>
            </a:r>
            <a:r>
              <a:rPr lang="en-GB" sz="5400" b="1" dirty="0" err="1">
                <a:latin typeface="+mn-lt"/>
              </a:rPr>
              <a:t>gallu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ffitio</a:t>
            </a:r>
            <a:r>
              <a:rPr lang="en-GB" sz="5400" b="1" dirty="0">
                <a:latin typeface="+mn-lt"/>
              </a:rPr>
              <a:t> </a:t>
            </a:r>
            <a:r>
              <a:rPr lang="en-GB" sz="5400" b="1" dirty="0" err="1">
                <a:latin typeface="+mn-lt"/>
              </a:rPr>
              <a:t>ar</a:t>
            </a:r>
            <a:r>
              <a:rPr lang="en-GB" sz="5400" b="1" dirty="0">
                <a:latin typeface="+mn-lt"/>
              </a:rPr>
              <a:t> ben </a:t>
            </a:r>
            <a:r>
              <a:rPr lang="en-GB" sz="5400" b="1" dirty="0" err="1">
                <a:latin typeface="+mn-lt"/>
              </a:rPr>
              <a:t>nodwydd</a:t>
            </a:r>
            <a:r>
              <a:rPr lang="en-GB" sz="5400" b="1" dirty="0">
                <a:latin typeface="+mn-lt"/>
              </a:rPr>
              <a:t>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09966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Pam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gadw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oergell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6E096F-6B24-40B4-957B-6D79768C23D9}"/>
              </a:ext>
            </a:extLst>
          </p:cNvPr>
          <p:cNvSpPr txBox="1"/>
          <p:nvPr/>
        </p:nvSpPr>
        <p:spPr>
          <a:xfrm>
            <a:off x="838200" y="2125980"/>
            <a:ext cx="7985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Fel</a:t>
            </a:r>
            <a:r>
              <a:rPr lang="en-GB" sz="3600" b="1" dirty="0"/>
              <a:t> </a:t>
            </a:r>
            <a:r>
              <a:rPr lang="en-GB" sz="3600" b="1" dirty="0" err="1"/>
              <a:t>nad</a:t>
            </a:r>
            <a:r>
              <a:rPr lang="en-GB" sz="3600" b="1" dirty="0"/>
              <a:t> </a:t>
            </a:r>
            <a:r>
              <a:rPr lang="en-GB" sz="3600" b="1" dirty="0" err="1"/>
              <a:t>yw’r</a:t>
            </a:r>
            <a:r>
              <a:rPr lang="en-GB" sz="3600" b="1" dirty="0"/>
              <a:t> ci yn </a:t>
            </a:r>
            <a:r>
              <a:rPr lang="en-GB" sz="3600" b="1" dirty="0" err="1"/>
              <a:t>ei</a:t>
            </a:r>
            <a:r>
              <a:rPr lang="en-GB" sz="3600" b="1" dirty="0"/>
              <a:t> </a:t>
            </a:r>
            <a:r>
              <a:rPr lang="en-GB" sz="3600" b="1" dirty="0" err="1"/>
              <a:t>fwyta</a:t>
            </a:r>
            <a:endParaRPr lang="en-GB" sz="3600" b="1" dirty="0"/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I </a:t>
            </a:r>
            <a:r>
              <a:rPr lang="en-GB" sz="3600" b="1" dirty="0" err="1"/>
              <a:t>arafu</a:t>
            </a:r>
            <a:r>
              <a:rPr lang="en-GB" sz="3600" b="1" dirty="0"/>
              <a:t> </a:t>
            </a:r>
            <a:r>
              <a:rPr lang="en-GB" sz="3600" b="1" dirty="0" err="1"/>
              <a:t>tyfiant</a:t>
            </a:r>
            <a:r>
              <a:rPr lang="en-GB" sz="3600" b="1" dirty="0"/>
              <a:t> </a:t>
            </a:r>
            <a:r>
              <a:rPr lang="en-GB" sz="3600" b="1" dirty="0" err="1"/>
              <a:t>germau</a:t>
            </a:r>
            <a:r>
              <a:rPr lang="en-GB" sz="3600" b="1" dirty="0"/>
              <a:t>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</a:t>
            </a:r>
            <a:r>
              <a:rPr lang="en-GB" sz="3600" b="1" dirty="0" err="1"/>
              <a:t>Er</a:t>
            </a:r>
            <a:r>
              <a:rPr lang="en-GB" sz="3600" b="1" dirty="0"/>
              <a:t> </a:t>
            </a:r>
            <a:r>
              <a:rPr lang="en-GB" sz="3600" b="1" dirty="0" err="1"/>
              <a:t>mwyn</a:t>
            </a:r>
            <a:r>
              <a:rPr lang="en-GB" sz="3600" b="1" dirty="0"/>
              <a:t> </a:t>
            </a:r>
            <a:r>
              <a:rPr lang="en-GB" sz="3600" b="1" dirty="0" err="1"/>
              <a:t>ei</a:t>
            </a:r>
            <a:r>
              <a:rPr lang="en-GB" sz="3600" b="1" dirty="0"/>
              <a:t> </a:t>
            </a:r>
            <a:r>
              <a:rPr lang="en-GB" sz="3600" b="1" dirty="0" err="1"/>
              <a:t>goginio</a:t>
            </a:r>
            <a:endParaRPr lang="en-GB" sz="3600" b="1" dirty="0"/>
          </a:p>
          <a:p>
            <a:r>
              <a:rPr lang="en-GB" sz="3600" b="1" dirty="0"/>
              <a:t>Ch. Gan </a:t>
            </a:r>
            <a:r>
              <a:rPr lang="en-GB" sz="3600" b="1" dirty="0" err="1"/>
              <a:t>ei</a:t>
            </a:r>
            <a:r>
              <a:rPr lang="en-GB" sz="3600" b="1" dirty="0"/>
              <a:t> bod yn </a:t>
            </a:r>
            <a:r>
              <a:rPr lang="en-GB" sz="3600" b="1" dirty="0" err="1"/>
              <a:t>cadw’r</a:t>
            </a:r>
            <a:r>
              <a:rPr lang="en-GB" sz="3600" b="1" dirty="0"/>
              <a:t> </a:t>
            </a:r>
            <a:r>
              <a:rPr lang="en-GB" sz="3600" b="1" dirty="0" err="1"/>
              <a:t>bwyd</a:t>
            </a:r>
            <a:r>
              <a:rPr lang="en-GB" sz="3600" b="1" dirty="0"/>
              <a:t> </a:t>
            </a:r>
            <a:r>
              <a:rPr lang="en-GB" sz="3600" b="1" dirty="0" err="1"/>
              <a:t>i</a:t>
            </a:r>
            <a:r>
              <a:rPr lang="en-GB" sz="3600" b="1" dirty="0"/>
              <a:t> </a:t>
            </a:r>
            <a:r>
              <a:rPr lang="en-GB" sz="3600" b="1" dirty="0" err="1"/>
              <a:t>gyd</a:t>
            </a:r>
            <a:r>
              <a:rPr lang="en-GB" sz="3600" b="1" dirty="0"/>
              <a:t> 	</a:t>
            </a:r>
            <a:r>
              <a:rPr lang="en-GB" sz="3600" b="1" dirty="0" err="1"/>
              <a:t>gyda’i</a:t>
            </a:r>
            <a:r>
              <a:rPr lang="en-GB" sz="3600" b="1" dirty="0"/>
              <a:t> </a:t>
            </a:r>
            <a:r>
              <a:rPr lang="en-GB" sz="3600" b="1" dirty="0" err="1"/>
              <a:t>gilydd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58861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Pam </a:t>
            </a:r>
            <a:r>
              <a:rPr lang="en-GB" b="1" dirty="0" err="1">
                <a:latin typeface="+mn-lt"/>
              </a:rPr>
              <a:t>ddylet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ti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gadw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bwyd</a:t>
            </a:r>
            <a:r>
              <a:rPr lang="en-GB" b="1" dirty="0">
                <a:latin typeface="+mn-lt"/>
              </a:rPr>
              <a:t> yn </a:t>
            </a:r>
            <a:r>
              <a:rPr lang="en-GB" b="1" dirty="0" err="1">
                <a:latin typeface="+mn-lt"/>
              </a:rPr>
              <a:t>yr</a:t>
            </a:r>
            <a:r>
              <a:rPr lang="en-GB" b="1" dirty="0">
                <a:latin typeface="+mn-lt"/>
              </a:rPr>
              <a:t> </a:t>
            </a:r>
            <a:r>
              <a:rPr lang="en-GB" b="1" dirty="0" err="1">
                <a:latin typeface="+mn-lt"/>
              </a:rPr>
              <a:t>oergell</a:t>
            </a:r>
            <a:r>
              <a:rPr lang="en-GB" b="1" dirty="0">
                <a:latin typeface="+mn-lt"/>
              </a:rPr>
              <a:t>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6E096F-6B24-40B4-957B-6D79768C23D9}"/>
              </a:ext>
            </a:extLst>
          </p:cNvPr>
          <p:cNvSpPr txBox="1"/>
          <p:nvPr/>
        </p:nvSpPr>
        <p:spPr>
          <a:xfrm>
            <a:off x="838200" y="2125980"/>
            <a:ext cx="7985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  </a:t>
            </a:r>
            <a:r>
              <a:rPr lang="en-GB" sz="3600" b="1" dirty="0">
                <a:solidFill>
                  <a:prstClr val="black"/>
                </a:solidFill>
                <a:latin typeface="Calibri" panose="020F0502020204030204"/>
              </a:rPr>
              <a:t>I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arafu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tyfiant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germau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5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652</Words>
  <Application>Microsoft Office PowerPoint</Application>
  <PresentationFormat>Widescreen</PresentationFormat>
  <Paragraphs>77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Beth ddylet ti wastad ei olchi cyn trin bwyd?</vt:lpstr>
      <vt:lpstr>Beth ddylet ti wastad ei olchi cyn trin bwyd?</vt:lpstr>
      <vt:lpstr>Gall golchi dy ddwylo cyn trin bwyd atal germau rhag halogi’r bwyd</vt:lpstr>
      <vt:lpstr>Mae bacteria yn rhy fach i ti allu eu gweld nhw:</vt:lpstr>
      <vt:lpstr>Mae bacteria yn rhy fach i ti allu eu gweld nhw:</vt:lpstr>
      <vt:lpstr>Dim ond drwy feicrosgop y mae modd gweld bacteria. Mae miliwn o facteria gwenwyn bwyd yn gallu ffitio ar ben nodwydd.</vt:lpstr>
      <vt:lpstr>Pam ddylet ti gadw bwyd yn yr oergell?</vt:lpstr>
      <vt:lpstr>Pam ddylet ti gadw bwyd yn yr oergell?</vt:lpstr>
      <vt:lpstr>Bydd cadw’r oergell ar dymheredd rhwng 0°C a 5°C yn arafu tyfiant germau er mwyn cadw bwyd yn ddiogel tan ei ddyddiad ‘defnyddio erbyn’ neu ‘ar ei orau cyn’.</vt:lpstr>
      <vt:lpstr>Beth yw’r 4 Hanfod Diogelwch Bwyd y mae angen i ti fod yn ymwybodol ohonyn nhw yn y cartef?</vt:lpstr>
      <vt:lpstr>Beth yw’r 4 Hanfod Diogelwch Bwyd y mae angen i ti fod yn ymwybodol ohonyn nhw yn y cartef?</vt:lpstr>
      <vt:lpstr>  Mae’r 4 Hanfod Diogelwch Bwyd yn dy atgoffa i goginio ac oeri bwyd yn iawn, glanhau dwylo ac offer yn iawn ac atal croeshalogi i gadw bwyd yn ddiogel yn y cartref. </vt:lpstr>
      <vt:lpstr>Beth yw’r ffordd orau o sychu dy ddwylo?</vt:lpstr>
      <vt:lpstr>Beth yw’r ffordd orau o sychu dy ddwylo?</vt:lpstr>
      <vt:lpstr>Cofia sychu dy ddwylo yn drylwyr. Os ydyn nhw’n wlyb, byddan nhw’n lledaenu germau yn haws. Yr opsiwn mwyaf diogel yw defnyddio tywelion cegin taflu i ffwrdd, neu fel arall defnyddia dywel yr wyt ti’n ei ddefnyddio i sychu dwylo yn unig.</vt:lpstr>
      <vt:lpstr>Pa fwydydd y mae gofyn i ti eu trin yn ofalus er mwyn atal germau rhag lledaenu i fwydydd eraill?</vt:lpstr>
      <vt:lpstr>Pa fwydydd y mae gofyn i ti eu trin yn ofalus er mwyn atal germau rhag lledaenu i fwydydd eraill?</vt:lpstr>
      <vt:lpstr>Gall bwyd amrwd, (cig amrwd, pysgod amrwd, llysiau rhydd sydd â phridd arnynt a wyau), gynnwys germau a all achosi gwenwyn bwyd.</vt:lpstr>
      <vt:lpstr>Rwyt ti wedi defynyddio hanner tun o ffa pob. Beth ddylet ti ei wneud â’r gweddil?</vt:lpstr>
      <vt:lpstr>Rwyt ti wedi defynyddio hanner tun o ffa pob. Beth ddylet ti ei wneud a’r gweddil?</vt:lpstr>
      <vt:lpstr>Mae gwagio'r bwyd o'r tun yn atal adwaith cemegol rhwng y tun a'r bwyd sy'n gallu achosi llygriad metelaidd. </vt:lpstr>
      <vt:lpstr>Mae mam yn coginio swper ac mae dy gath yn cerdded ar yr arwynebau gwaith. A ddylet ti</vt:lpstr>
      <vt:lpstr>Mae mam yn coginio swper ac mae dy gath yn cerdded ar yr arwynebau gwaith. A ddylet ti</vt:lpstr>
      <vt:lpstr>Mae anifeiliaid yn cario germau ar eu cyrff, yn eu cegau ac yn eu stumogau, a allai gael eu trosglwyddo i fwyd os wyt ti'n eu gadael yn y gegin.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16</cp:revision>
  <dcterms:created xsi:type="dcterms:W3CDTF">2017-07-21T19:07:50Z</dcterms:created>
  <dcterms:modified xsi:type="dcterms:W3CDTF">2017-08-12T12:34:23Z</dcterms:modified>
</cp:coreProperties>
</file>